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2"/>
  </p:notesMasterIdLst>
  <p:sldIdLst>
    <p:sldId id="256" r:id="rId2"/>
    <p:sldId id="279" r:id="rId3"/>
    <p:sldId id="271" r:id="rId4"/>
    <p:sldId id="261" r:id="rId5"/>
    <p:sldId id="281" r:id="rId6"/>
    <p:sldId id="280" r:id="rId7"/>
    <p:sldId id="278" r:id="rId8"/>
    <p:sldId id="269" r:id="rId9"/>
    <p:sldId id="282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69C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045" autoAdjust="0"/>
  </p:normalViewPr>
  <p:slideViewPr>
    <p:cSldViewPr snapToGrid="0">
      <p:cViewPr varScale="1">
        <p:scale>
          <a:sx n="56" d="100"/>
          <a:sy n="56" d="100"/>
        </p:scale>
        <p:origin x="123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1A05E-66E4-48DA-9AB4-11474AB86A35}" type="datetimeFigureOut">
              <a:rPr lang="en-US" smtClean="0"/>
              <a:t>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8138F-D507-41AB-889A-B91B7E3A6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97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8138F-D507-41AB-889A-B91B7E3A65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066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8138F-D507-41AB-889A-B91B7E3A65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24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8138F-D507-41AB-889A-B91B7E3A65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32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8138F-D507-41AB-889A-B91B7E3A65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52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8138F-D507-41AB-889A-B91B7E3A65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84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8181A-0433-4C85-BCB4-03ECDFB06D23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5711-90C3-4207-B9DE-A72DE625D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0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8181A-0433-4C85-BCB4-03ECDFB06D23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5711-90C3-4207-B9DE-A72DE625D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4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8181A-0433-4C85-BCB4-03ECDFB06D23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5711-90C3-4207-B9DE-A72DE625D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38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8181A-0433-4C85-BCB4-03ECDFB06D23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5711-90C3-4207-B9DE-A72DE625D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9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8181A-0433-4C85-BCB4-03ECDFB06D23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5711-90C3-4207-B9DE-A72DE625D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09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8181A-0433-4C85-BCB4-03ECDFB06D23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5711-90C3-4207-B9DE-A72DE625D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6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8181A-0433-4C85-BCB4-03ECDFB06D23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5711-90C3-4207-B9DE-A72DE625D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2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8181A-0433-4C85-BCB4-03ECDFB06D23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5711-90C3-4207-B9DE-A72DE625D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12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8181A-0433-4C85-BCB4-03ECDFB06D23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5711-90C3-4207-B9DE-A72DE625D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7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8181A-0433-4C85-BCB4-03ECDFB06D23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5711-90C3-4207-B9DE-A72DE625D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70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8181A-0433-4C85-BCB4-03ECDFB06D23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55711-90C3-4207-B9DE-A72DE625D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1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8181A-0433-4C85-BCB4-03ECDFB06D23}" type="datetimeFigureOut">
              <a:rPr lang="en-US" smtClean="0"/>
              <a:pPr/>
              <a:t>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55711-90C3-4207-B9DE-A72DE625D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2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vishvajsingh@gmail.com" TargetMode="External"/><Relationship Id="rId2" Type="http://schemas.openxmlformats.org/officeDocument/2006/relationships/hyperlink" Target="mailto:Wvishvajsingh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.karunakarsingh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jpe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8.jpg"/><Relationship Id="rId9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6129867"/>
            <a:ext cx="2269067" cy="728133"/>
          </a:xfrm>
        </p:spPr>
        <p:txBody>
          <a:bodyPr/>
          <a:lstStyle/>
          <a:p>
            <a:pPr algn="ctr"/>
            <a:r>
              <a:rPr lang="en-US" sz="3200" b="1" dirty="0" smtClean="0"/>
              <a:t>SAFE PADS</a:t>
            </a:r>
            <a:endParaRPr lang="en-US" sz="3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55601"/>
            <a:ext cx="11734800" cy="464457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5000179"/>
            <a:ext cx="2556933" cy="13279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15200" y="5288339"/>
            <a:ext cx="4876801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Dr.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Vishva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Jeotsna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Founder Director</a:t>
            </a:r>
          </a:p>
          <a:p>
            <a:pPr algn="r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Karunakar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Singh</a:t>
            </a:r>
          </a:p>
          <a:p>
            <a:pPr algn="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Founder Director</a:t>
            </a:r>
          </a:p>
          <a:p>
            <a:pPr algn="r"/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Website:http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://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prodigiousmanagement.com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9523097048</a:t>
            </a:r>
          </a:p>
          <a:p>
            <a:pPr algn="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98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8AE988-A8FB-4622-8375-AD388F2CE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1353801" cy="613669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IN" b="1" dirty="0">
                <a:solidFill>
                  <a:schemeClr val="tx1"/>
                </a:solidFill>
              </a:rPr>
              <a:t>Details about </a:t>
            </a:r>
            <a:r>
              <a:rPr lang="en-IN" b="1" dirty="0" smtClean="0">
                <a:solidFill>
                  <a:schemeClr val="tx1"/>
                </a:solidFill>
              </a:rPr>
              <a:t>company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8F2A48-98E9-413E-8D6F-3063D19EA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651605"/>
            <a:ext cx="12073467" cy="4716463"/>
          </a:xfrm>
        </p:spPr>
        <p:txBody>
          <a:bodyPr/>
          <a:lstStyle/>
          <a:p>
            <a:r>
              <a:rPr lang="en-US" sz="2400" dirty="0"/>
              <a:t>Stage of your venture: Proof of concept </a:t>
            </a:r>
            <a:r>
              <a:rPr lang="en-US" sz="2400" dirty="0" smtClean="0"/>
              <a:t>completed </a:t>
            </a:r>
            <a:endParaRPr lang="en-US" sz="2400" dirty="0"/>
          </a:p>
          <a:p>
            <a:r>
              <a:rPr lang="en-US" sz="2400" dirty="0" smtClean="0"/>
              <a:t>Contact </a:t>
            </a:r>
            <a:r>
              <a:rPr lang="en-US" sz="2400" dirty="0"/>
              <a:t>number </a:t>
            </a:r>
            <a:r>
              <a:rPr lang="en-US" sz="2400" dirty="0" smtClean="0"/>
              <a:t>9523097048</a:t>
            </a:r>
          </a:p>
          <a:p>
            <a:r>
              <a:rPr lang="en-US" sz="2400" dirty="0" smtClean="0"/>
              <a:t>Email </a:t>
            </a:r>
            <a:r>
              <a:rPr lang="en-US" sz="2400" dirty="0"/>
              <a:t>Id </a:t>
            </a:r>
            <a:r>
              <a:rPr lang="en-US" sz="2400" dirty="0" smtClean="0">
                <a:hlinkClick r:id="rId2"/>
              </a:rPr>
              <a:t>vishvajsingh@gmail.com</a:t>
            </a:r>
            <a:endParaRPr lang="en-US" sz="2400" dirty="0" smtClean="0"/>
          </a:p>
          <a:p>
            <a:r>
              <a:rPr lang="en-US" sz="2400" dirty="0" smtClean="0"/>
              <a:t>Website prodigiousmanagement.com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endParaRPr lang="en-IN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E488DEAF-EF34-4ADC-993C-493C019CB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836769"/>
              </p:ext>
            </p:extLst>
          </p:nvPr>
        </p:nvGraphicFramePr>
        <p:xfrm>
          <a:off x="1" y="3268134"/>
          <a:ext cx="12191999" cy="3589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2731">
                  <a:extLst>
                    <a:ext uri="{9D8B030D-6E8A-4147-A177-3AD203B41FA5}">
                      <a16:colId xmlns:a16="http://schemas.microsoft.com/office/drawing/2014/main" xmlns="" val="1696293597"/>
                    </a:ext>
                  </a:extLst>
                </a:gridCol>
                <a:gridCol w="2083697">
                  <a:extLst>
                    <a:ext uri="{9D8B030D-6E8A-4147-A177-3AD203B41FA5}">
                      <a16:colId xmlns:a16="http://schemas.microsoft.com/office/drawing/2014/main" xmlns="" val="1344229539"/>
                    </a:ext>
                  </a:extLst>
                </a:gridCol>
                <a:gridCol w="3565653">
                  <a:extLst>
                    <a:ext uri="{9D8B030D-6E8A-4147-A177-3AD203B41FA5}">
                      <a16:colId xmlns:a16="http://schemas.microsoft.com/office/drawing/2014/main" xmlns="" val="3861761811"/>
                    </a:ext>
                  </a:extLst>
                </a:gridCol>
                <a:gridCol w="1693686">
                  <a:extLst>
                    <a:ext uri="{9D8B030D-6E8A-4147-A177-3AD203B41FA5}">
                      <a16:colId xmlns:a16="http://schemas.microsoft.com/office/drawing/2014/main" xmlns="" val="3018412702"/>
                    </a:ext>
                  </a:extLst>
                </a:gridCol>
                <a:gridCol w="1203407">
                  <a:extLst>
                    <a:ext uri="{9D8B030D-6E8A-4147-A177-3AD203B41FA5}">
                      <a16:colId xmlns:a16="http://schemas.microsoft.com/office/drawing/2014/main" xmlns="" val="1150069140"/>
                    </a:ext>
                  </a:extLst>
                </a:gridCol>
                <a:gridCol w="2892825">
                  <a:extLst>
                    <a:ext uri="{9D8B030D-6E8A-4147-A177-3AD203B41FA5}">
                      <a16:colId xmlns:a16="http://schemas.microsoft.com/office/drawing/2014/main" xmlns="" val="1989143989"/>
                    </a:ext>
                  </a:extLst>
                </a:gridCol>
              </a:tblGrid>
              <a:tr h="13357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chemeClr val="tx1"/>
                          </a:solidFill>
                          <a:effectLst/>
                        </a:rPr>
                        <a:t>Name of the member</a:t>
                      </a:r>
                      <a:endParaRPr lang="en-IN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chemeClr val="tx1"/>
                          </a:solidFill>
                          <a:effectLst/>
                        </a:rPr>
                        <a:t>Email Id</a:t>
                      </a:r>
                      <a:endParaRPr lang="en-IN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chemeClr val="tx1"/>
                          </a:solidFill>
                          <a:effectLst/>
                        </a:rPr>
                        <a:t>Contact no.</a:t>
                      </a:r>
                      <a:endParaRPr lang="en-IN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chemeClr val="tx1"/>
                          </a:solidFill>
                          <a:effectLst/>
                        </a:rPr>
                        <a:t>Work</a:t>
                      </a:r>
                      <a:br>
                        <a:rPr lang="en-IN" sz="2000" b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IN" sz="2000" b="1" dirty="0" err="1" smtClean="0">
                          <a:solidFill>
                            <a:schemeClr val="tx1"/>
                          </a:solidFill>
                          <a:effectLst/>
                        </a:rPr>
                        <a:t>Exp</a:t>
                      </a:r>
                      <a:r>
                        <a:rPr lang="en-IN" sz="20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IN" sz="2000" b="1" dirty="0">
                          <a:solidFill>
                            <a:schemeClr val="tx1"/>
                          </a:solidFill>
                          <a:effectLst/>
                        </a:rPr>
                        <a:t>in </a:t>
                      </a:r>
                      <a:r>
                        <a:rPr lang="en-IN" sz="2000" b="1" dirty="0" err="1" smtClean="0">
                          <a:solidFill>
                            <a:schemeClr val="tx1"/>
                          </a:solidFill>
                          <a:effectLst/>
                        </a:rPr>
                        <a:t>yrs</a:t>
                      </a:r>
                      <a:endParaRPr lang="en-IN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solidFill>
                            <a:schemeClr val="tx1"/>
                          </a:solidFill>
                          <a:effectLst/>
                        </a:rPr>
                        <a:t>Role in the venture</a:t>
                      </a:r>
                      <a:endParaRPr lang="en-I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2070348"/>
                  </a:ext>
                </a:extLst>
              </a:tr>
              <a:tr h="22541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Dr.</a:t>
                      </a:r>
                      <a:r>
                        <a:rPr lang="en-IN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20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Vishva</a:t>
                      </a:r>
                      <a:r>
                        <a:rPr lang="en-IN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20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Jeotsna</a:t>
                      </a:r>
                      <a:endParaRPr lang="en-IN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Karunakar</a:t>
                      </a:r>
                      <a:r>
                        <a:rPr lang="en-IN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Singh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vishvajsingh@gmail.com</a:t>
                      </a:r>
                      <a:endParaRPr lang="en-IN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  <a:hlinkClick r:id="rId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k.karunakarsingh@gmail.com</a:t>
                      </a:r>
                      <a:endParaRPr lang="en-IN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9523097048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9891636051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Managing Director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Director</a:t>
                      </a:r>
                      <a:r>
                        <a:rPr lang="en-IN" sz="20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Social Marketing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2000" baseline="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0488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284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lowchart: Alternate Process 14"/>
          <p:cNvSpPr/>
          <p:nvPr/>
        </p:nvSpPr>
        <p:spPr>
          <a:xfrm>
            <a:off x="648533" y="616476"/>
            <a:ext cx="1763859" cy="1422398"/>
          </a:xfrm>
          <a:prstGeom prst="flowChartAlternateProcess">
            <a:avLst/>
          </a:prstGeom>
          <a:solidFill>
            <a:srgbClr val="E569CD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136" y="1093198"/>
            <a:ext cx="1921804" cy="48253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4279" y="678689"/>
            <a:ext cx="1755796" cy="1406372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3924" y="1128495"/>
            <a:ext cx="1637263" cy="46020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816" y="1063442"/>
            <a:ext cx="1583320" cy="54641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39000" y="1145010"/>
            <a:ext cx="1735720" cy="586469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0" y="16470"/>
            <a:ext cx="10922000" cy="60691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VISION</a:t>
            </a: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64066" y="2140579"/>
            <a:ext cx="10193867" cy="1077218"/>
          </a:xfrm>
          <a:prstGeom prst="rect">
            <a:avLst/>
          </a:prstGeom>
          <a:solidFill>
            <a:srgbClr val="FFFF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We confront traditional solutions to the needs of the world’s </a:t>
            </a:r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poorest.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innovate existing approaches to combating effects of poverty and reconfigure existing solutions in order to meet future </a:t>
            </a:r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needs.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Use design, </a:t>
            </a:r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insight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technology, empathy </a:t>
            </a:r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and passion into every new product, solution, service or feature</a:t>
            </a:r>
            <a:r>
              <a:rPr lang="en-US" sz="1000" b="1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357661" y="749404"/>
            <a:ext cx="1663171" cy="12242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Innovate</a:t>
            </a: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5533" y="3242052"/>
            <a:ext cx="1067646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Market 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88% women use home made products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12% women use commercial products</a:t>
            </a: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99% of commercial product sales are disposable sanitary napkins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Commercial sale of </a:t>
            </a:r>
            <a:r>
              <a:rPr lang="en-US" sz="2000" b="1" dirty="0" err="1" smtClean="0"/>
              <a:t>of</a:t>
            </a:r>
            <a:r>
              <a:rPr lang="en-US" sz="2000" b="1" dirty="0" smtClean="0"/>
              <a:t> all MHM products  in 2014 grew by 15% to reach 3.9 billion units worth </a:t>
            </a:r>
            <a:r>
              <a:rPr lang="en-US" sz="2000" b="1" dirty="0" err="1" smtClean="0"/>
              <a:t>Rs</a:t>
            </a:r>
            <a:r>
              <a:rPr lang="en-US" sz="2000" b="1" dirty="0" smtClean="0"/>
              <a:t> 19.6 billion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3 International players occupy 75% of market share (2014)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P &amp; G has 48 % of market share with Whisper choice &amp; whisper ultra, targeting mid range and premium consumers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J &amp; J’s </a:t>
            </a:r>
            <a:r>
              <a:rPr lang="en-US" sz="2000" b="1" dirty="0" err="1" smtClean="0"/>
              <a:t>stayfree</a:t>
            </a:r>
            <a:r>
              <a:rPr lang="en-US" sz="2000" b="1" dirty="0" smtClean="0"/>
              <a:t>  has 25%  market share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Kimberley </a:t>
            </a:r>
            <a:r>
              <a:rPr lang="en-US" sz="2000" b="1" dirty="0" err="1" smtClean="0"/>
              <a:t>clark’s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kotex</a:t>
            </a:r>
            <a:r>
              <a:rPr lang="en-US" sz="2000" b="1" dirty="0" smtClean="0"/>
              <a:t> has 2.5% market share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3043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0" y="962524"/>
            <a:ext cx="3601330" cy="17806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312.4 MILLION  WOMEN &amp; GIRLS  age 15-49 </a:t>
            </a:r>
            <a:r>
              <a:rPr lang="en-US" b="1" dirty="0" err="1" smtClean="0"/>
              <a:t>yrs</a:t>
            </a:r>
            <a:r>
              <a:rPr lang="en-US" b="1" dirty="0" smtClean="0"/>
              <a:t> MENSTRUATING</a:t>
            </a:r>
          </a:p>
          <a:p>
            <a:pPr algn="ctr"/>
            <a:r>
              <a:rPr lang="en-US" b="1" dirty="0" smtClean="0"/>
              <a:t>NOT USING SANITARY PADS</a:t>
            </a:r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3062451" y="2219316"/>
            <a:ext cx="1617785" cy="105507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42.6 MILLION USING</a:t>
            </a:r>
            <a:endParaRPr lang="en-US" b="1" dirty="0"/>
          </a:p>
        </p:txBody>
      </p:sp>
      <p:sp>
        <p:nvSpPr>
          <p:cNvPr id="6" name="Pentagon 5"/>
          <p:cNvSpPr/>
          <p:nvPr/>
        </p:nvSpPr>
        <p:spPr>
          <a:xfrm>
            <a:off x="981186" y="3242407"/>
            <a:ext cx="2011680" cy="844062"/>
          </a:xfrm>
          <a:prstGeom prst="homePlat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88 % NOT USING</a:t>
            </a:r>
            <a:endParaRPr lang="en-US" b="1" dirty="0"/>
          </a:p>
        </p:txBody>
      </p:sp>
      <p:sp>
        <p:nvSpPr>
          <p:cNvPr id="7" name="Pentagon 6"/>
          <p:cNvSpPr/>
          <p:nvPr/>
        </p:nvSpPr>
        <p:spPr>
          <a:xfrm>
            <a:off x="3442725" y="3440821"/>
            <a:ext cx="1617785" cy="815926"/>
          </a:xfrm>
          <a:prstGeom prst="homePlat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12%  USING</a:t>
            </a:r>
          </a:p>
          <a:p>
            <a:pPr algn="ctr"/>
            <a:r>
              <a:rPr lang="en-US" b="1" dirty="0" smtClean="0"/>
              <a:t>PADS</a:t>
            </a:r>
            <a:endParaRPr lang="en-US" b="1" dirty="0"/>
          </a:p>
        </p:txBody>
      </p:sp>
      <p:sp>
        <p:nvSpPr>
          <p:cNvPr id="8" name="Up-Down Arrow 7"/>
          <p:cNvSpPr/>
          <p:nvPr/>
        </p:nvSpPr>
        <p:spPr>
          <a:xfrm>
            <a:off x="2286000" y="2692400"/>
            <a:ext cx="285023" cy="51503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-Down Arrow 8"/>
          <p:cNvSpPr/>
          <p:nvPr/>
        </p:nvSpPr>
        <p:spPr>
          <a:xfrm>
            <a:off x="3968459" y="3207432"/>
            <a:ext cx="121710" cy="26875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187" y="4345414"/>
            <a:ext cx="1428603" cy="110028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044460" y="5332046"/>
            <a:ext cx="1674055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Cervical cancer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1902706" y="4426685"/>
            <a:ext cx="1828800" cy="6330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</a:t>
            </a:r>
            <a:r>
              <a:rPr lang="en-US" b="1" dirty="0" smtClean="0">
                <a:solidFill>
                  <a:schemeClr val="tx1"/>
                </a:solidFill>
              </a:rPr>
              <a:t>andidiasis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3601328" y="4736739"/>
            <a:ext cx="534571" cy="4390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-1" y="4135902"/>
            <a:ext cx="1617785" cy="151931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Unsafe menstrual hygiene</a:t>
            </a:r>
            <a:endParaRPr lang="en-US" b="1" dirty="0"/>
          </a:p>
        </p:txBody>
      </p:sp>
      <p:sp>
        <p:nvSpPr>
          <p:cNvPr id="16" name="Right Arrow 15"/>
          <p:cNvSpPr/>
          <p:nvPr/>
        </p:nvSpPr>
        <p:spPr>
          <a:xfrm>
            <a:off x="1280160" y="4746655"/>
            <a:ext cx="81592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096086" y="5231287"/>
            <a:ext cx="1463040" cy="646331"/>
          </a:xfrm>
          <a:prstGeom prst="rect">
            <a:avLst/>
          </a:prstGeom>
          <a:solidFill>
            <a:srgbClr val="E569C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75% women suffer 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2709334" y="6077243"/>
            <a:ext cx="3009182" cy="887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200 women die everyday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6515323" y="1516188"/>
            <a:ext cx="2000764" cy="148667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21.3 billion sanitary napkins thrown on land</a:t>
            </a:r>
            <a:endParaRPr lang="en-US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9943" y="1002347"/>
            <a:ext cx="2475915" cy="1084097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6435592" y="3336347"/>
            <a:ext cx="2092936" cy="618751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Non bio degradable</a:t>
            </a:r>
            <a:endParaRPr lang="en-US" b="1" dirty="0"/>
          </a:p>
        </p:txBody>
      </p:sp>
      <p:sp>
        <p:nvSpPr>
          <p:cNvPr id="22" name="Rectangle 21"/>
          <p:cNvSpPr/>
          <p:nvPr/>
        </p:nvSpPr>
        <p:spPr>
          <a:xfrm>
            <a:off x="5997601" y="4304770"/>
            <a:ext cx="1434905" cy="4501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L</a:t>
            </a:r>
            <a:r>
              <a:rPr lang="en-US" b="1" dirty="0" smtClean="0"/>
              <a:t>andfills</a:t>
            </a:r>
            <a:endParaRPr lang="en-US" b="1" dirty="0"/>
          </a:p>
        </p:txBody>
      </p:sp>
      <p:sp>
        <p:nvSpPr>
          <p:cNvPr id="23" name="Rectangle 22"/>
          <p:cNvSpPr/>
          <p:nvPr/>
        </p:nvSpPr>
        <p:spPr>
          <a:xfrm>
            <a:off x="7436467" y="5104608"/>
            <a:ext cx="1406770" cy="454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ater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506213" y="4275523"/>
            <a:ext cx="1463040" cy="4794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</a:t>
            </a:r>
            <a:r>
              <a:rPr lang="en-US" b="1" dirty="0" smtClean="0"/>
              <a:t>ewerage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5934872" y="5083019"/>
            <a:ext cx="1406769" cy="4528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  <a:r>
              <a:rPr lang="en-US" dirty="0" smtClean="0"/>
              <a:t>ields</a:t>
            </a:r>
            <a:endParaRPr lang="en-US" dirty="0"/>
          </a:p>
        </p:txBody>
      </p:sp>
      <p:sp>
        <p:nvSpPr>
          <p:cNvPr id="26" name="Down Arrow 25"/>
          <p:cNvSpPr/>
          <p:nvPr/>
        </p:nvSpPr>
        <p:spPr>
          <a:xfrm>
            <a:off x="7358129" y="3036593"/>
            <a:ext cx="182880" cy="2826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41640" y="3955098"/>
            <a:ext cx="237765" cy="30482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0087" y="4780270"/>
            <a:ext cx="237765" cy="304826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3174" y="4799782"/>
            <a:ext cx="237765" cy="30482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8448" y="5615452"/>
            <a:ext cx="333485" cy="427544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6464741" y="899763"/>
            <a:ext cx="2112463" cy="56587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E</a:t>
            </a:r>
            <a:r>
              <a:rPr lang="en-US" sz="2000" b="1" dirty="0" smtClean="0">
                <a:solidFill>
                  <a:schemeClr val="bg1"/>
                </a:solidFill>
              </a:rPr>
              <a:t>nvironmental pollution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896227" y="6066617"/>
            <a:ext cx="2744441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     </a:t>
            </a:r>
            <a:r>
              <a:rPr lang="en-US" b="1" dirty="0" smtClean="0">
                <a:solidFill>
                  <a:schemeClr val="bg1"/>
                </a:solidFill>
              </a:rPr>
              <a:t>113000 ton/year</a:t>
            </a:r>
          </a:p>
          <a:p>
            <a:pPr algn="ctr"/>
            <a:endParaRPr lang="en-US" b="1" dirty="0"/>
          </a:p>
        </p:txBody>
      </p:sp>
      <p:sp>
        <p:nvSpPr>
          <p:cNvPr id="33" name="Rectangle 32"/>
          <p:cNvSpPr/>
          <p:nvPr/>
        </p:nvSpPr>
        <p:spPr>
          <a:xfrm>
            <a:off x="9007515" y="1133858"/>
            <a:ext cx="2332593" cy="79551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Poor health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094788" y="2442959"/>
            <a:ext cx="1716258" cy="7442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Out of pocket expenditure</a:t>
            </a:r>
            <a:endParaRPr lang="en-US" b="1" dirty="0"/>
          </a:p>
        </p:txBody>
      </p:sp>
      <p:sp>
        <p:nvSpPr>
          <p:cNvPr id="35" name="Rectangle 34"/>
          <p:cNvSpPr/>
          <p:nvPr/>
        </p:nvSpPr>
        <p:spPr>
          <a:xfrm>
            <a:off x="9162768" y="3731802"/>
            <a:ext cx="1505243" cy="543824"/>
          </a:xfrm>
          <a:prstGeom prst="rect">
            <a:avLst/>
          </a:prstGeom>
          <a:solidFill>
            <a:srgbClr val="E569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Mounting debts</a:t>
            </a:r>
            <a:endParaRPr lang="en-US" b="1" dirty="0"/>
          </a:p>
        </p:txBody>
      </p:sp>
      <p:sp>
        <p:nvSpPr>
          <p:cNvPr id="36" name="Rectangle 35"/>
          <p:cNvSpPr/>
          <p:nvPr/>
        </p:nvSpPr>
        <p:spPr>
          <a:xfrm>
            <a:off x="8874728" y="4819630"/>
            <a:ext cx="2081325" cy="52050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 productivity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8771898" y="5859793"/>
            <a:ext cx="2433019" cy="77964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Vicious cycle of poverty</a:t>
            </a:r>
            <a:endParaRPr lang="en-US" b="1" dirty="0"/>
          </a:p>
        </p:txBody>
      </p:sp>
      <p:sp>
        <p:nvSpPr>
          <p:cNvPr id="38" name="Down Arrow 37"/>
          <p:cNvSpPr/>
          <p:nvPr/>
        </p:nvSpPr>
        <p:spPr>
          <a:xfrm>
            <a:off x="9823963" y="1942702"/>
            <a:ext cx="253219" cy="5001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00504" y="3200917"/>
            <a:ext cx="304826" cy="52430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2978" y="4288793"/>
            <a:ext cx="304826" cy="524301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62978" y="5353302"/>
            <a:ext cx="304826" cy="524301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112542" y="0"/>
            <a:ext cx="3488786" cy="45658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Better Health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2543" y="511207"/>
            <a:ext cx="3216798" cy="45131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355 million women girls menstruating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49964" y="56472"/>
            <a:ext cx="2583353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Clean Environment</a:t>
            </a:r>
            <a:endParaRPr 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8771898" y="56472"/>
            <a:ext cx="2590369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Economic Empowerment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3056" y="2033501"/>
            <a:ext cx="167948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SAFE PADS</a:t>
            </a:r>
            <a:endParaRPr lang="en-US" sz="3200" b="1" dirty="0"/>
          </a:p>
        </p:txBody>
      </p:sp>
      <p:sp>
        <p:nvSpPr>
          <p:cNvPr id="45" name="Bent Arrow 44"/>
          <p:cNvSpPr/>
          <p:nvPr/>
        </p:nvSpPr>
        <p:spPr>
          <a:xfrm>
            <a:off x="4823181" y="32960"/>
            <a:ext cx="1226783" cy="1467863"/>
          </a:xfrm>
          <a:prstGeom prst="bentArrow">
            <a:avLst>
              <a:gd name="adj1" fmla="val 25000"/>
              <a:gd name="adj2" fmla="val 2217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Bent Arrow 45"/>
          <p:cNvSpPr/>
          <p:nvPr/>
        </p:nvSpPr>
        <p:spPr>
          <a:xfrm rot="15973064">
            <a:off x="3470453" y="177197"/>
            <a:ext cx="1254700" cy="145215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Bent Arrow 46"/>
          <p:cNvSpPr/>
          <p:nvPr/>
        </p:nvSpPr>
        <p:spPr>
          <a:xfrm>
            <a:off x="5896227" y="441163"/>
            <a:ext cx="2978501" cy="78436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Curved Left Arrow 47"/>
          <p:cNvSpPr/>
          <p:nvPr/>
        </p:nvSpPr>
        <p:spPr>
          <a:xfrm>
            <a:off x="5266267" y="5655212"/>
            <a:ext cx="462307" cy="77711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1" y="2777829"/>
            <a:ext cx="2153213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Target Audience</a:t>
            </a:r>
          </a:p>
        </p:txBody>
      </p:sp>
      <p:sp>
        <p:nvSpPr>
          <p:cNvPr id="49" name="Up Arrow 48"/>
          <p:cNvSpPr/>
          <p:nvPr/>
        </p:nvSpPr>
        <p:spPr>
          <a:xfrm>
            <a:off x="20958" y="2237341"/>
            <a:ext cx="269472" cy="5055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1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821847"/>
              </p:ext>
            </p:extLst>
          </p:nvPr>
        </p:nvGraphicFramePr>
        <p:xfrm>
          <a:off x="-122212" y="-109181"/>
          <a:ext cx="12214128" cy="9541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07064"/>
                <a:gridCol w="6107064"/>
              </a:tblGrid>
              <a:tr h="3362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Solutions</a:t>
                      </a:r>
                      <a:endParaRPr lang="en-US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Uniqueness</a:t>
                      </a:r>
                      <a:endParaRPr lang="en-US" sz="2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47944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Women using grass, husks, rags have safe pads</a:t>
                      </a:r>
                      <a:endParaRPr lang="en-US" sz="1800" kern="12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available, affordable at their door steps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Safepad</a:t>
                      </a:r>
                      <a:r>
                        <a:rPr lang="en-US" sz="18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hygienic sanitary pads are designed with a </a:t>
                      </a:r>
                      <a:r>
                        <a:rPr lang="en-US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permanently bonded antimicrobial technology </a:t>
                      </a:r>
                      <a:r>
                        <a:rPr lang="en-US" sz="18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 helps reducing vaginal infections caused by </a:t>
                      </a:r>
                      <a:r>
                        <a:rPr lang="en-US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Candida </a:t>
                      </a:r>
                      <a:r>
                        <a:rPr lang="en-US" sz="1800" i="1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albicans</a:t>
                      </a:r>
                      <a:r>
                        <a:rPr lang="en-US" sz="180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“SAFE PAD is a reusable &amp; anti-microbial sanitary pad provide a safe and infection free experience while in use”</a:t>
                      </a:r>
                      <a:endParaRPr lang="en-US" sz="18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00359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SUN DRY required as Antimicrobial treatment will</a:t>
                      </a:r>
                      <a:endParaRPr lang="en-US" sz="1800" b="1" kern="12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</a:t>
                      </a:r>
                      <a:r>
                        <a:rPr lang="en-US" sz="1800" b="1" kern="1200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crores</a:t>
                      </a:r>
                      <a:r>
                        <a:rPr lang="en-US" sz="1800" b="1" kern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production of napkins  packets can produce 1 million jobs healthy </a:t>
                      </a:r>
                      <a:r>
                        <a:rPr lang="en-US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menstruation and healthy environm</a:t>
                      </a:r>
                      <a:r>
                        <a:rPr lang="en-US" sz="1800" b="1" kern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ent, 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create livelihood, empowerment, income </a:t>
                      </a:r>
                      <a:r>
                        <a:rPr lang="en-US" sz="1800" b="0" kern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em</a:t>
                      </a:r>
                      <a:r>
                        <a:rPr lang="en-US" sz="1800" b="1" kern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ployment </a:t>
                      </a:r>
                      <a:r>
                        <a:rPr lang="en-US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high</a:t>
                      </a:r>
                      <a:r>
                        <a:rPr lang="en-US" sz="1800" b="1" kern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productivity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Clean water, sanitation and healthy environment</a:t>
                      </a:r>
                      <a:endParaRPr lang="en-US" b="1" dirty="0" smtClean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Advantages of Safe Pad</a:t>
                      </a:r>
                      <a:endParaRPr lang="en-US" sz="18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Anti-Microbial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Sun dry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US" sz="1800" b="1" kern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months usage12 months life cycle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Half an hour drying period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</a:t>
                      </a:r>
                      <a:r>
                        <a:rPr lang="en-US" sz="1800" b="1" kern="12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degradable</a:t>
                      </a:r>
                      <a:endParaRPr lang="en-US" sz="18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Reusable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Easily </a:t>
                      </a:r>
                      <a:r>
                        <a:rPr lang="en-US" sz="1800" b="1" kern="12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washabale</a:t>
                      </a:r>
                      <a:endParaRPr lang="en-US" sz="18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Generates Employment</a:t>
                      </a:r>
                    </a:p>
                    <a:p>
                      <a:r>
                        <a:rPr lang="en-US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 and Hygiene</a:t>
                      </a:r>
                      <a:endParaRPr lang="en-US" sz="18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Safepad</a:t>
                      </a:r>
                      <a:r>
                        <a:rPr lang="en-US" sz="18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designed to provide a safe and infection free experience while in use.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Comfortable</a:t>
                      </a:r>
                      <a:endParaRPr lang="en-US" sz="18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Safepad</a:t>
                      </a:r>
                      <a:r>
                        <a:rPr lang="en-US" sz="18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made of a soft fabric material that causes no irritation.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Safepad</a:t>
                      </a:r>
                      <a:r>
                        <a:rPr lang="en-US" sz="18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fabric technology ensures high and immediate absorbency , non-leakage and quick drying after wash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sz="1800" kern="1200" dirty="0" smtClean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341964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7597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4133" y="865181"/>
            <a:ext cx="3562283" cy="15054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378" y="643775"/>
            <a:ext cx="840910" cy="5782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22210" y="5670299"/>
            <a:ext cx="1681139" cy="11623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8929" y="5670300"/>
            <a:ext cx="1533379" cy="10638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91807" y="5670299"/>
            <a:ext cx="1589651" cy="12608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60355" y="5665297"/>
            <a:ext cx="1401933" cy="126084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04392" y="4297604"/>
            <a:ext cx="2335237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SDG s are Improved</a:t>
            </a:r>
            <a:endParaRPr lang="en-US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532" y="4765444"/>
            <a:ext cx="1512275" cy="9168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854" y="4605867"/>
            <a:ext cx="1367265" cy="10644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211" y="4605866"/>
            <a:ext cx="1701241" cy="107645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668" y="4605866"/>
            <a:ext cx="1372017" cy="105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46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57200"/>
            <a:ext cx="1219200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93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454442"/>
              </p:ext>
            </p:extLst>
          </p:nvPr>
        </p:nvGraphicFramePr>
        <p:xfrm>
          <a:off x="0" y="365064"/>
          <a:ext cx="12191999" cy="64929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15945"/>
                <a:gridCol w="504394"/>
                <a:gridCol w="505746"/>
                <a:gridCol w="505746"/>
                <a:gridCol w="504394"/>
                <a:gridCol w="505746"/>
                <a:gridCol w="505746"/>
                <a:gridCol w="504394"/>
                <a:gridCol w="505746"/>
                <a:gridCol w="505746"/>
                <a:gridCol w="676132"/>
                <a:gridCol w="676132"/>
                <a:gridCol w="676132"/>
              </a:tblGrid>
              <a:tr h="2003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Activities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1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2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4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5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8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9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10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11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12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</a:tr>
              <a:tr h="2003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Project Management Plan preparation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</a:tr>
              <a:tr h="2003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Recruitment of personnel and deputation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</a:tr>
              <a:tr h="2003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Trainings of personnel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</a:tr>
              <a:tr h="2003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Market research in the selected states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</a:tr>
              <a:tr h="60113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Introductory workshop with the government agency(s) responsible for state development planning and state statistics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1243" marR="612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1243" marR="612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1243" marR="612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</a:tr>
              <a:tr h="5380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Introductory workshop with remaining state government departments and other state level stakeholders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1243" marR="612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1243" marR="612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1243" marR="612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</a:tr>
              <a:tr h="40075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</a:rPr>
                        <a:t>Introductory workshops in the cities with low indicators cities of the state governments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1243" marR="612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1243" marR="612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1243" marR="612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</a:tr>
              <a:tr h="23435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Advocacy-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Stakeholders analysis 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Prioritization of stakeholders Development of strategies as per stakeholders 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Choosing the communication tool according to stakeholders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 Field testing the tools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 Choosing the platform for dissemination of communication messages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Training of the officials and staff in the communication tool and strategy </a:t>
                      </a:r>
                      <a:endParaRPr lang="en-US" sz="1200" b="1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Implementing the Advocacy strategy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</a:tr>
              <a:tr h="40075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Networking with SHGs, AAAs, Girls schools, Rural Marts, PRI, NGOs for distribution of safe pads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</a:tr>
              <a:tr h="40075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Procurement of raw material and production of Safe Pads 17000 packs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</a:tr>
              <a:tr h="40075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Product distribution in NCR slums, cities with poor indicators in Uttar Pradesh, Bihar and Rajasthan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</a:tr>
              <a:tr h="20037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Satisfaction feedback of the beneficiaries 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>
                    <a:solidFill>
                      <a:srgbClr val="00B050"/>
                    </a:solidFill>
                  </a:tcPr>
                </a:tc>
              </a:tr>
              <a:tr h="20496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Monitoring &amp; Evaluation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/>
                      </a:endParaRPr>
                    </a:p>
                  </a:txBody>
                  <a:tcPr marL="61243" marR="61243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32667" y="0"/>
            <a:ext cx="553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                   ACTION PLAN 2019-20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38258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Social Marketing Promotion 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Strategy &amp; Marketing Mix Strategy</a:t>
            </a:r>
            <a:endParaRPr lang="en-US" sz="32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038062"/>
              </p:ext>
            </p:extLst>
          </p:nvPr>
        </p:nvGraphicFramePr>
        <p:xfrm>
          <a:off x="-1" y="584775"/>
          <a:ext cx="12192000" cy="6522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  <a:gridCol w="4064000"/>
              </a:tblGrid>
              <a:tr h="65223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schemeClr val="tx1"/>
                        </a:solidFill>
                        <a:effectLst/>
                        <a:latin typeface="Calibri body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 smtClean="0">
                        <a:solidFill>
                          <a:schemeClr val="tx1"/>
                        </a:solidFill>
                        <a:effectLst/>
                        <a:latin typeface="Calibri body"/>
                        <a:cs typeface="Calibri" panose="020F0502020204030204" pitchFamily="34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-Community Led Menstrual Hygiene Sanitation campaign (CLMHS)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-Events planned on Menstrual hygiene with school heads, women association leaders, dignitaries, slum representatives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-SHGs,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 NGOs, Girls School heads, PRI members, VHSNC, VHSND, </a:t>
                      </a:r>
                      <a:r>
                        <a:rPr lang="en-US" sz="1600" b="1" baseline="0" dirty="0" err="1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Anganwari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centres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, AAAs 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effectLst/>
                        <a:latin typeface="Calibri body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-Rallies on Menstrual hygiene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 with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Women organizations representatives, school, college girls, Environmentalists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-Media Advocacy news and print media &amp; local channels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-In villages Jan </a:t>
                      </a: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Jagran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 rallies with PRI members, VHSNC members, school representatives AAAs and communities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-FGDs, &amp; Social Media blasting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-Community Radio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Calibri body"/>
                          <a:cs typeface="Calibri" panose="020F0502020204030204" pitchFamily="34" charset="0"/>
                        </a:rPr>
                        <a:t>-Puppetry, Print Media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Customer,</a:t>
                      </a:r>
                      <a:r>
                        <a:rPr lang="en-US" sz="1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Customer Satisfaction,</a:t>
                      </a:r>
                      <a:r>
                        <a:rPr lang="en-US" sz="1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Money Value ,</a:t>
                      </a:r>
                      <a:r>
                        <a:rPr lang="en-US" sz="1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Brand Awareness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Satisfaction Index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Perception of Highest value 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Brand Recognition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High quality Brand Association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International Business Process,</a:t>
                      </a:r>
                      <a:r>
                        <a:rPr lang="en-US" sz="1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Implementation of CRM,</a:t>
                      </a:r>
                      <a:r>
                        <a:rPr lang="en-US" sz="1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Online Channel Efficiency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Time to introduce new product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On time delivery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Delivery cycle time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% of Customers call answered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% Customers complaints settled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% Customers retained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Learning &amp; Growth,</a:t>
                      </a:r>
                      <a:r>
                        <a:rPr lang="en-US" sz="1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People,</a:t>
                      </a:r>
                      <a:r>
                        <a:rPr lang="en-US" sz="18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Innovation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Employee satisfaction Index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Innovative packaging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Employee suggestion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Customer suggestion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lvl="0"/>
                      <a:endParaRPr lang="en-US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Skimming price</a:t>
                      </a:r>
                    </a:p>
                    <a:p>
                      <a:pPr lvl="0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 leadership Price targeting lowest strata </a:t>
                      </a:r>
                    </a:p>
                    <a:p>
                      <a:pPr lvl="0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cover a geographically dispersed market direct distribution channel is used  80%</a:t>
                      </a:r>
                    </a:p>
                    <a:p>
                      <a:pPr lvl="0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Marketing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Marketing through SHGs, NGOs, rural marts 20%</a:t>
                      </a:r>
                    </a:p>
                    <a:p>
                      <a:pPr lvl="0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TV    2%</a:t>
                      </a:r>
                    </a:p>
                    <a:p>
                      <a:pPr lvl="0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Radio  5%</a:t>
                      </a:r>
                    </a:p>
                    <a:p>
                      <a:pPr lvl="0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 Media   2 %</a:t>
                      </a:r>
                    </a:p>
                    <a:p>
                      <a:pPr lvl="0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Internet     2%</a:t>
                      </a:r>
                    </a:p>
                    <a:p>
                      <a:pPr lvl="0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 Marketing 70%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Online marketing5%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Relations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Marketing Research 5%</a:t>
                      </a:r>
                    </a:p>
                    <a:p>
                      <a:pPr lvl="0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Training to the new staff to develop ‘Culture of Service’2%</a:t>
                      </a:r>
                    </a:p>
                    <a:p>
                      <a:pPr lvl="0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Meticulous recruitment process 1%</a:t>
                      </a:r>
                    </a:p>
                    <a:p>
                      <a:pPr lvl="0"/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Accountability of the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Staff 5%</a:t>
                      </a:r>
                    </a:p>
                    <a:p>
                      <a:pPr lvl="0"/>
                      <a:endParaRPr lang="en-US" sz="16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703309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Strategy Short Term                                  Strategy Long term                                  Focus on 7Ps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7393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ardrop 7"/>
          <p:cNvSpPr/>
          <p:nvPr/>
        </p:nvSpPr>
        <p:spPr>
          <a:xfrm rot="3575205">
            <a:off x="748932" y="-927874"/>
            <a:ext cx="7233895" cy="8681108"/>
          </a:xfrm>
          <a:prstGeom prst="teardrop">
            <a:avLst>
              <a:gd name="adj" fmla="val 139248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7334" y="2043074"/>
            <a:ext cx="86868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i="1" dirty="0" smtClean="0">
                <a:solidFill>
                  <a:schemeClr val="accent2">
                    <a:lumMod val="75000"/>
                  </a:schemeClr>
                </a:solidFill>
              </a:rPr>
              <a:t>“</a:t>
            </a:r>
            <a:r>
              <a:rPr lang="en-US" sz="3600" b="1" i="1" smtClean="0">
                <a:solidFill>
                  <a:schemeClr val="accent2">
                    <a:lumMod val="75000"/>
                  </a:schemeClr>
                </a:solidFill>
              </a:rPr>
              <a:t>SAFE PAD is Anti-microbial</a:t>
            </a:r>
            <a:r>
              <a:rPr lang="en-US" sz="3600" b="1" i="1" dirty="0" smtClean="0">
                <a:solidFill>
                  <a:schemeClr val="accent2">
                    <a:lumMod val="75000"/>
                  </a:schemeClr>
                </a:solidFill>
              </a:rPr>
              <a:t>, environment friendly sanitary pad designed to provide a safe and infection free experience and create gainful employment”</a:t>
            </a:r>
            <a:endParaRPr lang="en-US" sz="3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4933" y="254000"/>
            <a:ext cx="607906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Differentiator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195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068" y="677333"/>
            <a:ext cx="11954932" cy="61835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16667" y="118533"/>
            <a:ext cx="7586133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BUSINESS PLAN &amp; PROJECTIONS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26070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1354</TotalTime>
  <Words>985</Words>
  <Application>Microsoft Office PowerPoint</Application>
  <PresentationFormat>Widescreen</PresentationFormat>
  <Paragraphs>347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body</vt:lpstr>
      <vt:lpstr>Calibri Light</vt:lpstr>
      <vt:lpstr>Mangal</vt:lpstr>
      <vt:lpstr>Times New Roman</vt:lpstr>
      <vt:lpstr>Office Theme</vt:lpstr>
      <vt:lpstr>SAFE PADS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Details about company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 PADS</dc:title>
  <dc:creator>kushagra singh</dc:creator>
  <cp:lastModifiedBy>kushagra singh</cp:lastModifiedBy>
  <cp:revision>179</cp:revision>
  <dcterms:created xsi:type="dcterms:W3CDTF">2018-11-22T02:13:03Z</dcterms:created>
  <dcterms:modified xsi:type="dcterms:W3CDTF">2019-01-05T14:04:24Z</dcterms:modified>
</cp:coreProperties>
</file>